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3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632" autoAdjust="0"/>
  </p:normalViewPr>
  <p:slideViewPr>
    <p:cSldViewPr snapToGrid="0">
      <p:cViewPr varScale="1">
        <p:scale>
          <a:sx n="57" d="100"/>
          <a:sy n="5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Business Golf Hosts</c:v>
                </c:pt>
              </c:strCache>
            </c:strRef>
          </c:tx>
          <c:dPt>
            <c:idx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025895736062668"/>
                  <c:y val="-0.1788817610332768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0714656222412109"/>
                  <c:y val="-3.3731897273058864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260964047813513"/>
                  <c:y val="0.1922890428887125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Reimbursed by company</c:v>
                </c:pt>
                <c:pt idx="1">
                  <c:v>Took individual tax deduction</c:v>
                </c:pt>
                <c:pt idx="2">
                  <c:v>Unreimbursed/ Uncompensated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2578</c:v>
                </c:pt>
                <c:pt idx="1">
                  <c:v>351</c:v>
                </c:pt>
                <c:pt idx="2">
                  <c:v>873</c:v>
                </c:pt>
              </c:numCache>
            </c:numRef>
          </c:val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0.12000000000000002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Pt>
            <c:idx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0.55700000000000005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Reduced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0.20800000000000005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Eliminated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0%</c:formatCode>
                <c:ptCount val="1"/>
                <c:pt idx="0">
                  <c:v>0.115</c:v>
                </c:pt>
              </c:numCache>
            </c:numRef>
          </c:val>
        </c:ser>
        <c:dLbls>
          <c:showVal val="1"/>
        </c:dLbls>
        <c:overlap val="100"/>
        <c:axId val="176315392"/>
        <c:axId val="176329472"/>
      </c:barChart>
      <c:catAx>
        <c:axId val="17631539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176329472"/>
        <c:crosses val="autoZero"/>
        <c:auto val="1"/>
        <c:lblAlgn val="ctr"/>
        <c:lblOffset val="100"/>
      </c:catAx>
      <c:valAx>
        <c:axId val="17632947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7631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800" b="1">
          <a:solidFill>
            <a:schemeClr val="bg1"/>
          </a:solidFill>
        </a:defRPr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1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300"/>
            </a:lvl1pPr>
          </a:lstStyle>
          <a:p>
            <a:fld id="{E731814A-5A80-4CE6-BB58-051E5CA80598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300"/>
            </a:lvl1pPr>
          </a:lstStyle>
          <a:p>
            <a:fld id="{45456C86-7436-4674-B19F-708D2A7C9C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42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869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a third</a:t>
            </a:r>
            <a:r>
              <a:rPr lang="en-US" baseline="0" dirty="0" smtClean="0"/>
              <a:t> of employed adult golfers play at least some business golf – either as a host or a guest.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Business golfers report playing ~16 rounds per year – about 20% less than the national average – They are working!</a:t>
            </a:r>
          </a:p>
          <a:p>
            <a:r>
              <a:rPr lang="en-US" baseline="0" dirty="0" smtClean="0"/>
              <a:t>- They estimate that a third of their total rounds are business golf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Calculation:</a:t>
            </a:r>
          </a:p>
          <a:p>
            <a:pPr marL="174969" indent="-174969">
              <a:buFontTx/>
              <a:buChar char="-"/>
            </a:pPr>
            <a:r>
              <a:rPr lang="en-US" baseline="0" dirty="0" smtClean="0"/>
              <a:t>21MM adult golfers; 70% employed full/part time = 14.6MM employed golfers</a:t>
            </a:r>
          </a:p>
          <a:p>
            <a:pPr marL="200172" indent="-174969">
              <a:buFontTx/>
              <a:buChar char="-"/>
            </a:pPr>
            <a:r>
              <a:rPr lang="en-US" baseline="0" dirty="0" smtClean="0"/>
              <a:t>32% play business golf = 4.7MM</a:t>
            </a:r>
          </a:p>
          <a:p>
            <a:pPr marL="174969" indent="-174969">
              <a:buFontTx/>
              <a:buChar char="-"/>
            </a:pPr>
            <a:r>
              <a:rPr lang="en-US" baseline="0" dirty="0" smtClean="0"/>
              <a:t>Average of 16 rounds (total), of which about a third were business golf, or 25MM rounds (~5% of all rounds)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8788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r>
              <a:rPr lang="en-US" baseline="0" dirty="0" smtClean="0"/>
              <a:t>-fourths of business golf rounds (19MM) are </a:t>
            </a:r>
            <a:r>
              <a:rPr lang="en-US" u="sng" baseline="0" dirty="0" smtClean="0"/>
              <a:t>potentially</a:t>
            </a:r>
            <a:r>
              <a:rPr lang="en-US" baseline="0" dirty="0" smtClean="0"/>
              <a:t> impacted by new tax laws eliminating entertainment deductions (those that were previously reimbursed by an employer, or taken as a deduction on a personal income tax return.)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Calculation:</a:t>
            </a:r>
          </a:p>
          <a:p>
            <a:pPr marL="174969" indent="-174969">
              <a:buFontTx/>
              <a:buChar char="-"/>
            </a:pPr>
            <a:r>
              <a:rPr lang="en-US" baseline="0" dirty="0" smtClean="0"/>
              <a:t>77% of 25MM business rounds = 19MM rounds potentially impacted</a:t>
            </a:r>
          </a:p>
          <a:p>
            <a:pPr marL="174969" indent="-174969">
              <a:buFontTx/>
              <a:buChar char="-"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8115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r>
              <a:rPr lang="en-US" baseline="0" dirty="0" smtClean="0"/>
              <a:t> l</a:t>
            </a:r>
            <a:r>
              <a:rPr lang="en-US" dirty="0" smtClean="0"/>
              <a:t>oss of 4MM+ rounds represents close</a:t>
            </a:r>
            <a:r>
              <a:rPr lang="en-US" baseline="0" dirty="0" smtClean="0"/>
              <a:t> to 1% of total rounds played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Assumptions:</a:t>
            </a:r>
          </a:p>
          <a:p>
            <a:pPr marL="165518" indent="-165518">
              <a:buFontTx/>
              <a:buChar char="-"/>
            </a:pPr>
            <a:r>
              <a:rPr lang="en-US" baseline="0" dirty="0" smtClean="0"/>
              <a:t>Those who say golf entertainment will be “eliminated” will cut 100% of business rounds</a:t>
            </a:r>
          </a:p>
          <a:p>
            <a:pPr marL="165518" indent="-165518">
              <a:buFontTx/>
              <a:buChar char="-"/>
            </a:pPr>
            <a:r>
              <a:rPr lang="en-US" baseline="0" dirty="0" smtClean="0"/>
              <a:t>Those who say golf entertainment will be “reduced” will cut 50% of rounds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4202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Lost business rounds will not impact all facilities equally – in reality a smaller percentage will be hit harder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Even if only half the estimated loss actually occurs, that’s still a significant hit (~$15,000) per facility.)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Assumptions:</a:t>
            </a:r>
          </a:p>
          <a:p>
            <a:pPr marL="165518" indent="-165518">
              <a:buFontTx/>
              <a:buChar char="-"/>
            </a:pPr>
            <a:r>
              <a:rPr lang="en-US" baseline="0" dirty="0" smtClean="0"/>
              <a:t>Business golf is played primarily at 18 hole regulation length facilities – not 9-holers or par 3s</a:t>
            </a:r>
          </a:p>
          <a:p>
            <a:pPr marL="165518" indent="-165518">
              <a:buFontTx/>
              <a:buChar char="-"/>
            </a:pPr>
            <a:r>
              <a:rPr lang="en-US" baseline="0" dirty="0" smtClean="0"/>
              <a:t>$75 revenue per round includes golf and food/beverage revenue – and is conservative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56C86-7436-4674-B19F-708D2A7C9C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110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366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683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776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072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3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5506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6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630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934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412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96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3D60D-1067-444B-8D3E-9CBD3D85E70F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3D29-7831-4CFD-9EEF-C8FCC0FCD1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736" y="6139610"/>
            <a:ext cx="1214797" cy="4125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3160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Tax Reform Impact on Business Golf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0591" y="3761509"/>
            <a:ext cx="5569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April 13, 2018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NGF Golf Participation &amp; Engagement Study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615" y="5337765"/>
            <a:ext cx="3791712" cy="8351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20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Size of the Prize</a:t>
            </a:r>
            <a:br>
              <a:rPr lang="en-US" b="1" dirty="0" smtClean="0"/>
            </a:br>
            <a:r>
              <a:rPr lang="en-US" sz="2400" b="1" dirty="0" smtClean="0"/>
              <a:t>How big is business golf?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88688" y="2616200"/>
            <a:ext cx="228620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4.7MM </a:t>
            </a:r>
          </a:p>
          <a:p>
            <a:pPr algn="ctr"/>
            <a:r>
              <a:rPr lang="en-US" sz="4400" dirty="0" smtClean="0"/>
              <a:t>Business </a:t>
            </a:r>
          </a:p>
          <a:p>
            <a:pPr algn="ctr"/>
            <a:r>
              <a:rPr lang="en-US" sz="4400" dirty="0" smtClean="0"/>
              <a:t>Golfers </a:t>
            </a:r>
            <a:endParaRPr lang="en-US" sz="4400" dirty="0"/>
          </a:p>
        </p:txBody>
      </p:sp>
      <p:sp>
        <p:nvSpPr>
          <p:cNvPr id="5" name="Right Arrow 4"/>
          <p:cNvSpPr/>
          <p:nvPr/>
        </p:nvSpPr>
        <p:spPr>
          <a:xfrm>
            <a:off x="3191931" y="2971800"/>
            <a:ext cx="1735667" cy="13123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11790" y="2709334"/>
            <a:ext cx="282955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25MM </a:t>
            </a:r>
          </a:p>
          <a:p>
            <a:pPr algn="ctr"/>
            <a:r>
              <a:rPr lang="en-US" sz="4400" dirty="0" smtClean="0"/>
              <a:t>Business </a:t>
            </a:r>
          </a:p>
          <a:p>
            <a:pPr algn="ctr"/>
            <a:r>
              <a:rPr lang="en-US" sz="4400" dirty="0" smtClean="0"/>
              <a:t>Rounds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14867" y="4800600"/>
            <a:ext cx="30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32% of employed adult golfers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3298" y="4939099"/>
            <a:ext cx="1803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~5% of all rounds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464" y="6172201"/>
            <a:ext cx="75126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 smtClean="0"/>
              <a:t>Q: Have </a:t>
            </a:r>
            <a:r>
              <a:rPr lang="en-US" sz="1000" dirty="0"/>
              <a:t>you played golf for business purposes in the past year?  </a:t>
            </a:r>
            <a:r>
              <a:rPr lang="en-US" sz="1000" i="1" dirty="0" smtClean="0"/>
              <a:t>Business </a:t>
            </a:r>
            <a:r>
              <a:rPr lang="en-US" sz="1000" i="1" dirty="0"/>
              <a:t>purposes include golf with customers/clients/business prospects/colleagues, etc., for the purpose of business development or relationship building</a:t>
            </a:r>
            <a:r>
              <a:rPr lang="en-US" sz="1000" i="1" dirty="0" smtClean="0"/>
              <a:t>.</a:t>
            </a:r>
          </a:p>
          <a:p>
            <a:pPr lvl="0"/>
            <a:r>
              <a:rPr lang="en-US" sz="1000" i="1" dirty="0" smtClean="0"/>
              <a:t>Q; </a:t>
            </a:r>
            <a:r>
              <a:rPr lang="en-US" sz="1000" dirty="0"/>
              <a:t>Approximately what percent of your golf last year was for </a:t>
            </a:r>
            <a:r>
              <a:rPr lang="en-US" sz="1000" u="sng" dirty="0"/>
              <a:t>business</a:t>
            </a:r>
            <a:r>
              <a:rPr lang="en-US" sz="1000" dirty="0"/>
              <a:t> purposes?</a:t>
            </a:r>
          </a:p>
        </p:txBody>
      </p:sp>
    </p:spTree>
    <p:extLst>
      <p:ext uri="{BB962C8B-B14F-4D97-AF65-F5344CB8AC3E}">
        <p14:creationId xmlns="" xmlns:p14="http://schemas.microsoft.com/office/powerpoint/2010/main" val="21292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421"/>
            <a:ext cx="7886700" cy="1325563"/>
          </a:xfrm>
        </p:spPr>
        <p:txBody>
          <a:bodyPr/>
          <a:lstStyle/>
          <a:p>
            <a:r>
              <a:rPr lang="en-US" b="1" dirty="0" smtClean="0"/>
              <a:t>Tax Law Implications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8835" y="4478596"/>
            <a:ext cx="4001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Three out of four business golf rounds are potentially impacted by the new tax law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2738032995"/>
              </p:ext>
            </p:extLst>
          </p:nvPr>
        </p:nvGraphicFramePr>
        <p:xfrm>
          <a:off x="3112589" y="700724"/>
          <a:ext cx="6778336" cy="466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Left Brace 11"/>
          <p:cNvSpPr/>
          <p:nvPr/>
        </p:nvSpPr>
        <p:spPr>
          <a:xfrm rot="19096685">
            <a:off x="4156364" y="3471787"/>
            <a:ext cx="914400" cy="2587336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0185" y="5996226"/>
            <a:ext cx="724429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Q: Of </a:t>
            </a:r>
            <a:r>
              <a:rPr lang="en-US" sz="1000" dirty="0"/>
              <a:t>the business golf you played, what percent of the time were you the one entertaining clients/customers/etc. vs. you being the one being entertained</a:t>
            </a:r>
            <a:r>
              <a:rPr lang="en-US" sz="1000" dirty="0" smtClean="0"/>
              <a:t>?</a:t>
            </a:r>
          </a:p>
          <a:p>
            <a:r>
              <a:rPr lang="en-US" sz="1000" dirty="0"/>
              <a:t>Q: </a:t>
            </a:r>
            <a:r>
              <a:rPr lang="en-US" sz="1000" dirty="0" smtClean="0"/>
              <a:t>Did </a:t>
            </a:r>
            <a:r>
              <a:rPr lang="en-US" sz="1000" dirty="0"/>
              <a:t>your company reimburse you for any or all of your business-related golf expenses last year</a:t>
            </a:r>
            <a:r>
              <a:rPr lang="en-US" sz="1000" dirty="0" smtClean="0"/>
              <a:t>?</a:t>
            </a:r>
          </a:p>
          <a:p>
            <a:r>
              <a:rPr lang="en-US" sz="1000" dirty="0" smtClean="0"/>
              <a:t>Q</a:t>
            </a:r>
            <a:r>
              <a:rPr lang="en-US" sz="1000" dirty="0"/>
              <a:t>: Did you take an itemized deduction for any unreimbursed business entertainment expenses (including golf) on your personal Federal income tax return last year?</a:t>
            </a:r>
          </a:p>
        </p:txBody>
      </p:sp>
    </p:spTree>
    <p:extLst>
      <p:ext uri="{BB962C8B-B14F-4D97-AF65-F5344CB8AC3E}">
        <p14:creationId xmlns="" xmlns:p14="http://schemas.microsoft.com/office/powerpoint/2010/main" val="30212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157" y="244103"/>
            <a:ext cx="8138832" cy="1325563"/>
          </a:xfrm>
        </p:spPr>
        <p:txBody>
          <a:bodyPr/>
          <a:lstStyle/>
          <a:p>
            <a:r>
              <a:rPr lang="en-US" b="1" dirty="0" smtClean="0"/>
              <a:t>Tax Law Potential Impact on Rounds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4067" y="2388136"/>
            <a:ext cx="1112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19MM </a:t>
            </a:r>
          </a:p>
          <a:p>
            <a:pPr algn="ctr"/>
            <a:r>
              <a:rPr lang="en-US" sz="2400" dirty="0" smtClean="0"/>
              <a:t>Rounds</a:t>
            </a:r>
          </a:p>
          <a:p>
            <a:pPr algn="ctr"/>
            <a:r>
              <a:rPr lang="en-US" sz="2400" dirty="0" smtClean="0"/>
              <a:t>At Risk</a:t>
            </a:r>
            <a:endParaRPr lang="en-US" sz="24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="" xmlns:p14="http://schemas.microsoft.com/office/powerpoint/2010/main" val="1859080496"/>
              </p:ext>
            </p:extLst>
          </p:nvPr>
        </p:nvGraphicFramePr>
        <p:xfrm>
          <a:off x="1983615" y="2314791"/>
          <a:ext cx="369794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31396808"/>
              </p:ext>
            </p:extLst>
          </p:nvPr>
        </p:nvGraphicFramePr>
        <p:xfrm>
          <a:off x="4686248" y="2430156"/>
          <a:ext cx="1863436" cy="38110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3436"/>
              </a:tblGrid>
              <a:tr h="453699">
                <a:tc>
                  <a:txBody>
                    <a:bodyPr/>
                    <a:lstStyle/>
                    <a:p>
                      <a:r>
                        <a:rPr lang="en-US" dirty="0" smtClean="0"/>
                        <a:t>ELIMINATED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7922">
                <a:tc>
                  <a:txBody>
                    <a:bodyPr/>
                    <a:lstStyle/>
                    <a:p>
                      <a:r>
                        <a:rPr lang="en-US" dirty="0" smtClean="0"/>
                        <a:t>REDUCED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15403">
                <a:tc>
                  <a:txBody>
                    <a:bodyPr/>
                    <a:lstStyle/>
                    <a:p>
                      <a:r>
                        <a:rPr lang="en-US" dirty="0" smtClean="0"/>
                        <a:t>UNCHANGED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4024">
                <a:tc>
                  <a:txBody>
                    <a:bodyPr/>
                    <a:lstStyle/>
                    <a:p>
                      <a:r>
                        <a:rPr lang="en-US" dirty="0" smtClean="0"/>
                        <a:t>UNSURE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28170" y="2080104"/>
            <a:ext cx="2177124" cy="1390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en-US" sz="2000" u="sng" dirty="0" smtClean="0"/>
              <a:t>Estimated loss:</a:t>
            </a:r>
          </a:p>
          <a:p>
            <a:pPr algn="ctr">
              <a:spcAft>
                <a:spcPts val="600"/>
              </a:spcAft>
            </a:pPr>
            <a:r>
              <a:rPr lang="en-US" sz="2000" dirty="0" smtClean="0"/>
              <a:t>2.3MM rounds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2000" dirty="0" smtClean="0"/>
              <a:t>2.0MM rounds</a:t>
            </a:r>
            <a:endParaRPr lang="en-US" sz="2000" dirty="0"/>
          </a:p>
        </p:txBody>
      </p:sp>
      <p:sp>
        <p:nvSpPr>
          <p:cNvPr id="18" name="Right Arrow Callout 17"/>
          <p:cNvSpPr/>
          <p:nvPr/>
        </p:nvSpPr>
        <p:spPr>
          <a:xfrm>
            <a:off x="351611" y="2281057"/>
            <a:ext cx="2570779" cy="1329008"/>
          </a:xfrm>
          <a:prstGeom prst="rightArrowCallout">
            <a:avLst>
              <a:gd name="adj1" fmla="val 13086"/>
              <a:gd name="adj2" fmla="val 17574"/>
              <a:gd name="adj3" fmla="val 25000"/>
              <a:gd name="adj4" fmla="val 6359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39237" y="1513897"/>
            <a:ext cx="508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Q: </a:t>
            </a:r>
            <a:r>
              <a:rPr lang="en-US" sz="1400" dirty="0">
                <a:solidFill>
                  <a:srgbClr val="C00000"/>
                </a:solidFill>
              </a:rPr>
              <a:t>What impact, if any, do you expect the new tax law to have on the amount of </a:t>
            </a:r>
            <a:r>
              <a:rPr lang="en-US" sz="1400" u="sng" dirty="0">
                <a:solidFill>
                  <a:srgbClr val="C00000"/>
                </a:solidFill>
              </a:rPr>
              <a:t>golf</a:t>
            </a:r>
            <a:r>
              <a:rPr lang="en-US" sz="1400" dirty="0">
                <a:solidFill>
                  <a:srgbClr val="C00000"/>
                </a:solidFill>
              </a:rPr>
              <a:t> business entertainment your company does?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03761" y="2883853"/>
            <a:ext cx="35347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03761" y="3664056"/>
            <a:ext cx="3538728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03761" y="5809030"/>
            <a:ext cx="353872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306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Golf Course Impact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8650" y="1866751"/>
            <a:ext cx="78261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4MM Rounds lost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Among ~10,000 18-hole+ regulation US facilities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</a:rPr>
              <a:t>400 rounds lost per facility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$75 revenue per business round (conservatively)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C00000"/>
                </a:solidFill>
              </a:rPr>
              <a:t>$30,000 in lost revenue per facility</a:t>
            </a:r>
          </a:p>
        </p:txBody>
      </p:sp>
    </p:spTree>
    <p:extLst>
      <p:ext uri="{BB962C8B-B14F-4D97-AF65-F5344CB8AC3E}">
        <p14:creationId xmlns="" xmlns:p14="http://schemas.microsoft.com/office/powerpoint/2010/main" val="405908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8F0397E1-CBEA-4726-BDE1-F5773A241B0A}" vid="{22D222B3-F277-4127-B82E-59A3D0968A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4x3 standard</Template>
  <TotalTime>573</TotalTime>
  <Words>528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Tax Reform Impact on Business Golf</vt:lpstr>
      <vt:lpstr>Size of the Prize How big is business golf?</vt:lpstr>
      <vt:lpstr>Tax Law Implications</vt:lpstr>
      <vt:lpstr>Tax Law Potential Impact on Rounds</vt:lpstr>
      <vt:lpstr>Golf Course Impact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 Impact on Business Golf</dc:title>
  <dc:creator>Stark, Brad</dc:creator>
  <cp:lastModifiedBy>Ronnie Miles</cp:lastModifiedBy>
  <cp:revision>54</cp:revision>
  <cp:lastPrinted>2018-04-13T19:47:02Z</cp:lastPrinted>
  <dcterms:created xsi:type="dcterms:W3CDTF">2018-04-06T14:56:43Z</dcterms:created>
  <dcterms:modified xsi:type="dcterms:W3CDTF">2018-04-17T14:12:51Z</dcterms:modified>
</cp:coreProperties>
</file>